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42"/>
    <a:srgbClr val="44257D"/>
    <a:srgbClr val="BF0078"/>
    <a:srgbClr val="26B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10E55-6857-9B36-061A-2A2829F367B1}" v="55" dt="2024-01-03T10:36:45.562"/>
    <p1510:client id="{591E000B-99A9-D041-C710-93A3E2739375}" v="41" dt="2024-01-03T12:48:14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28BF-F666-77A5-2E74-03B7C5865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A9D5F-32F7-3900-607C-A6FB7F278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A31AF-D0A0-138C-3C5C-AE4B022F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2A99-90B7-4E65-B675-0535CC100328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B8012-A9E7-8965-7E65-43126481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08D5C-4EAA-F615-D063-37C0771E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E46-3C10-46DC-B379-39FDB0F92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7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31BD-05AA-6FC1-BFFB-D33A27A7B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A19CB-F7F9-E45D-2E42-2E6790B8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5778-D82F-3A44-10A6-449B26FE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2A99-90B7-4E65-B675-0535CC100328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D1381-617D-69FA-D7A7-0ABC5528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F48D4-D00D-68FD-FC66-883C983A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E46-3C10-46DC-B379-39FDB0F92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56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B28024-B899-3232-1DDD-778413A34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2F56C-0980-FFA7-308E-7F9315B82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DD64E-7ECD-E870-E7F3-03560074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2A99-90B7-4E65-B675-0535CC100328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777C1-E615-17BF-4117-B34E8752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F0FCC-B3F8-94F4-CD98-A82B8803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E46-3C10-46DC-B379-39FDB0F92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9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1D9F-1B7E-AD76-59F2-54CE53BA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13B6-4DE3-DA62-964B-D5F9EDAA2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903D1-AA2F-E6B1-1106-64869BC4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2A99-90B7-4E65-B675-0535CC100328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37E8E-95D2-9E91-8A33-224A00A9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CB93E-198B-5C98-06CC-D2076BB3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E46-3C10-46DC-B379-39FDB0F92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3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5EA2-67C5-4A06-6CE3-95DA02B4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4D460-E3C6-6CF5-F58F-158993B4A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04D97-9939-6996-028E-9B7E9A48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2A99-90B7-4E65-B675-0535CC100328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72385-7F4D-F357-136B-CDC7E57F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71699-943C-742E-E216-7995CF70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E46-3C10-46DC-B379-39FDB0F92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3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AD706-5653-F70B-6DCC-D4F92482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3EC4-C6F8-136A-A60D-6DC18C79A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78884-1A99-EDE5-B808-7178A3D7A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7DD1F-CBAC-C296-CB5F-202E6DF3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2A99-90B7-4E65-B675-0535CC100328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297-B56F-3DD7-9C61-D5F9ED56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0CBF8-20DE-8845-2D22-84D41FD5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E46-3C10-46DC-B379-39FDB0F92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7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5CFB-DFFF-9E68-4FEF-E20E8718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85C5D-8B69-7D09-5E7A-683AB3D0D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56709-A57D-249A-B41B-13829F1A6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DB104-4994-41DC-10E8-07C63C44B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0B983-DA48-C7EB-D131-22687ADBA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51940-486A-9DFA-E51A-47E2A94A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2A99-90B7-4E65-B675-0535CC100328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E2AFE0-4552-5FD9-B46E-8346AAEC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638784-863A-7EA0-B90F-0FE21BA1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E46-3C10-46DC-B379-39FDB0F92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7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34E0-187F-1554-7FDA-F7E79CA5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38B15-47E2-AFF9-DC6A-6B925CFE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2A99-90B7-4E65-B675-0535CC100328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6EDCB-F46A-1FEC-3288-E4DCA404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41B0A-57C4-405C-C87E-2189C701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E46-3C10-46DC-B379-39FDB0F92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1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92940-4B85-255F-54E5-2FFBB7CA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2A99-90B7-4E65-B675-0535CC100328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19D62-92A8-1B22-552D-A5E1E60B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9EB6E-A22A-A933-D1F5-BBFB783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E46-3C10-46DC-B379-39FDB0F92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9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766E-8051-B10D-3D96-35FFFE81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D32D-4D0A-8151-826A-F6C30D16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A841B-E1D8-43C0-9632-EB28BCABF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6AD84-9C95-C8DD-74E9-7039ACDE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2A99-90B7-4E65-B675-0535CC100328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BE61B-4689-4EEE-A76B-EC0947BA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38ECC-D142-4423-F2AA-CB80343F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E46-3C10-46DC-B379-39FDB0F92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7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57E7-79A6-BA62-0FB1-81880D8C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5F214-B7B5-C3B7-856B-262248F78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7E950-24BB-A6D0-42A1-3246DCCA0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FF797-8B25-624E-DE28-9124F4A1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2A99-90B7-4E65-B675-0535CC100328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F8CEC-20A3-3EC0-E5BB-F620E885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AB3F3-F8FB-DCCB-2165-E8C0AD71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E46-3C10-46DC-B379-39FDB0F92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0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EDEAE-46C2-5F2F-C51A-489C5AD3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4F159-C83A-50DA-9052-A01279A57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8DC7D-768A-C209-6D3A-B610C85E3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2A99-90B7-4E65-B675-0535CC100328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63C26-91C0-816B-20B4-E3E4D2345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CEE13-E948-0E5A-AB05-3927872B9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1E46-3C10-46DC-B379-39FDB0F92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5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2B6E-BDD2-0375-43E2-070A110FF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solidFill>
                  <a:srgbClr val="4425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briefing: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You Matter Conversations</a:t>
            </a:r>
          </a:p>
        </p:txBody>
      </p:sp>
      <p:pic>
        <p:nvPicPr>
          <p:cNvPr id="7" name="Picture 6" descr="Because you Matter Banner">
            <a:extLst>
              <a:ext uri="{FF2B5EF4-FFF2-40B4-BE49-F238E27FC236}">
                <a16:creationId xmlns:a16="http://schemas.microsoft.com/office/drawing/2014/main" id="{769D617D-1F3D-2405-0C4E-92C32F2A6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6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59E71-F7F4-F72E-E1EC-E5C66C5D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26714" cy="1325563"/>
          </a:xfrm>
        </p:spPr>
        <p:txBody>
          <a:bodyPr/>
          <a:lstStyle/>
          <a:p>
            <a:r>
              <a:rPr lang="en-GB" b="1" dirty="0">
                <a:solidFill>
                  <a:srgbClr val="4425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Because you Matter Conversations all about?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6A60-D25C-5FC5-7D45-87B28FA66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The Because you Matter Conversations are an opportunity for all staff and volunteers at Mid Cheshire Hospitals NHS Foundation Trust to discuss our behaviours </a:t>
            </a:r>
            <a:r>
              <a:rPr lang="en-GB" kern="1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for now and the future</a:t>
            </a:r>
            <a:r>
              <a:rPr lang="en-GB" kern="1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in an anonymous, safe space.</a:t>
            </a:r>
          </a:p>
          <a:p>
            <a:pPr marL="0" indent="0">
              <a:buNone/>
            </a:pPr>
            <a:endParaRPr lang="en-GB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Together, we have built strong foundations for our Trust, and we know that our staff and volunteers have played a vital part in this. Now it is time to build upon these foundations and shape a culture and environment that we all want for our future.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EA3FB-DB7B-09FD-2AC7-1D8C09CE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032" y="6211848"/>
            <a:ext cx="3343742" cy="562053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E60F526-1F84-1A95-01BE-5DB166DEE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74" y="230188"/>
            <a:ext cx="2108200" cy="6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34CC-C27C-D500-AD0E-9F5A5205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425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E9CC1-0520-5417-57C1-2361C527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13" y="3712479"/>
            <a:ext cx="108167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second Conversation will be open online for </a:t>
            </a:r>
            <a:r>
              <a:rPr lang="en-GB" sz="2600" b="1" kern="100" dirty="0">
                <a:solidFill>
                  <a:srgbClr val="4425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16-30 January</a:t>
            </a:r>
            <a:r>
              <a:rPr lang="en-GB" sz="2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You are invited to:</a:t>
            </a:r>
            <a:br>
              <a:rPr lang="en-GB" sz="2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600" kern="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645" indent="-273050"/>
            <a:r>
              <a:rPr lang="en-GB" sz="2000" kern="1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Check </a:t>
            </a:r>
            <a:r>
              <a:rPr lang="en-GB" sz="2000" kern="1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and challenge the draft behaviours that we expect from one another to uphold our values</a:t>
            </a:r>
          </a:p>
          <a:p>
            <a:pPr marL="715645" indent="-273050"/>
            <a:r>
              <a:rPr lang="en-GB" sz="2000" kern="1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Tell us about the opportunities we </a:t>
            </a:r>
            <a:r>
              <a:rPr lang="en-GB" sz="2000" kern="1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have to</a:t>
            </a:r>
            <a:r>
              <a:rPr lang="en-GB" sz="2000" kern="1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improve patient care and staff experience in our </a:t>
            </a:r>
            <a:r>
              <a:rPr lang="en-GB" sz="2000" kern="1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future plans, including our digital clinical system and our new hospital programme</a:t>
            </a:r>
            <a:endParaRPr lang="en-GB" sz="20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65B06-82DE-E131-1728-EBA6A0D22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032" y="6211848"/>
            <a:ext cx="3343742" cy="562053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83772F9-B655-23FE-EE18-68F2664D4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74" y="230188"/>
            <a:ext cx="2108200" cy="664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B8B7F8-DE73-7A58-F2C7-1CFF092D2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984" y="1576443"/>
            <a:ext cx="6476031" cy="21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2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83A7-F59C-791F-6290-B279016D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024" cy="1344148"/>
          </a:xfrm>
        </p:spPr>
        <p:txBody>
          <a:bodyPr/>
          <a:lstStyle/>
          <a:p>
            <a:r>
              <a:rPr lang="en-GB" b="1" dirty="0">
                <a:solidFill>
                  <a:srgbClr val="4425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with what is said?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BCFD7-7582-9DCE-175E-56101DB3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2506662"/>
            <a:ext cx="1020631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600" b="1" kern="100" dirty="0">
                <a:solidFill>
                  <a:srgbClr val="4425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independent partner, Clever Together</a:t>
            </a:r>
            <a:r>
              <a:rPr lang="en-GB" sz="2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will analyse every contribution and produce a second report about what you said. </a:t>
            </a:r>
          </a:p>
          <a:p>
            <a:pPr marL="0" indent="0">
              <a:buNone/>
            </a:pPr>
            <a:endParaRPr lang="en-GB" sz="2600" kern="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will then use this to</a:t>
            </a:r>
            <a:r>
              <a:rPr lang="en-GB" sz="26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en-GB" sz="2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6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600" kern="1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Agree</a:t>
            </a:r>
            <a:r>
              <a:rPr lang="en-GB" sz="2600" kern="1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our behaviours and embed them into our ways of working</a:t>
            </a:r>
          </a:p>
          <a:p>
            <a:r>
              <a:rPr lang="en-GB" sz="2600" kern="1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Inform </a:t>
            </a:r>
            <a:r>
              <a:rPr lang="en-GB" sz="2600" kern="1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our plans for our future together</a:t>
            </a:r>
            <a:endParaRPr lang="en-GB" sz="26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D4502-A367-B013-29E4-848B14781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032" y="6211848"/>
            <a:ext cx="3343742" cy="56205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EB89DD-9730-53A1-82A4-E542874C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74" y="230188"/>
            <a:ext cx="2108200" cy="6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9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739D-F358-67FE-B196-3D26F563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425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we doing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704B1-02DB-C734-44E3-0661ED3B0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believe that </a:t>
            </a:r>
            <a:r>
              <a:rPr lang="en-GB" b="1" kern="100" dirty="0">
                <a:solidFill>
                  <a:srgbClr val="4425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 voice needs to be heard</a:t>
            </a:r>
            <a:r>
              <a:rPr lang="en-GB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that you hold the answers to many of the challenges we face. We want to give you the opportunity to share your views. </a:t>
            </a:r>
          </a:p>
          <a:p>
            <a:pPr marL="0" indent="0">
              <a:buNone/>
            </a:pPr>
            <a:endParaRPr lang="en-GB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Because you Matter Conversations are </a:t>
            </a:r>
            <a:r>
              <a:rPr lang="en-GB" b="1" kern="100" dirty="0">
                <a:solidFill>
                  <a:srgbClr val="4425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opportunity to share in a safe environment </a:t>
            </a:r>
            <a:r>
              <a:rPr lang="en-GB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the promise that your contributions will be heard, recognised and actioned.</a:t>
            </a:r>
          </a:p>
          <a:p>
            <a:pPr marL="0" indent="0">
              <a:buNone/>
            </a:pPr>
            <a:endParaRPr lang="en-GB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working together to </a:t>
            </a:r>
            <a:r>
              <a:rPr lang="en-GB" b="1" kern="100" dirty="0">
                <a:solidFill>
                  <a:srgbClr val="4425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agree the behaviours that uphold our values and sharing your ideas for our future together</a:t>
            </a:r>
            <a:r>
              <a:rPr lang="en-GB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we can all have a voice in creating our culture and better tomorrow.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44255-B798-6A50-5E8C-7BBF0ECAA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032" y="6211848"/>
            <a:ext cx="3343742" cy="562053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579BE2-4F5B-0E65-D990-037963F9B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74" y="230188"/>
            <a:ext cx="2108200" cy="6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7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D6A7-0295-D627-91F4-AB433525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425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569C8-A15D-A03F-3AEA-DF598F122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2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kern="100" dirty="0">
                <a:solidFill>
                  <a:srgbClr val="4425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</a:t>
            </a:r>
            <a:r>
              <a:rPr lang="en-GB" kern="100" dirty="0">
                <a:solidFill>
                  <a:srgbClr val="4425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receive an email invitation with your login details when the Conversation launches on 16 January</a:t>
            </a:r>
          </a:p>
          <a:p>
            <a:pPr marL="0" indent="0">
              <a:buNone/>
            </a:pPr>
            <a:endParaRPr lang="en-GB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kern="100" dirty="0">
                <a:solidFill>
                  <a:srgbClr val="4425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Volunteers and Lead Employer Trainee Junior Doctors: </a:t>
            </a:r>
            <a:r>
              <a:rPr lang="en-GB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Register now at becauseyoumatter.clevertogether.com/</a:t>
            </a:r>
            <a:r>
              <a:rPr lang="en-GB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/sign-up</a:t>
            </a:r>
          </a:p>
          <a:p>
            <a:pPr marL="0" indent="0">
              <a:buNone/>
            </a:pPr>
            <a:endParaRPr lang="en-GB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673A3-8723-1FF0-4F15-3C14AA6C4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032" y="6211848"/>
            <a:ext cx="3343742" cy="56205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8541DF7-5B52-4F71-B29A-1047C77E1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74" y="230188"/>
            <a:ext cx="2108200" cy="6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3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3080-21E8-324E-D6EB-709860F6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425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ask of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A716-216B-8C72-EEE1-A3210F18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GB" sz="2800" b="1" dirty="0">
                <a:solidFill>
                  <a:srgbClr val="44257D"/>
                </a:solidFill>
                <a:latin typeface="Arial"/>
                <a:cs typeface="Arial"/>
              </a:rPr>
              <a:t>Spread the word</a:t>
            </a:r>
            <a:r>
              <a:rPr lang="en-GB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using the </a:t>
            </a: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Communications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Toolkit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44257D"/>
                </a:solidFill>
                <a:latin typeface="Arial"/>
                <a:cs typeface="Arial"/>
              </a:rPr>
              <a:t>Encourage your colleagues to participate</a:t>
            </a:r>
            <a:r>
              <a:rPr lang="en-GB" b="1" dirty="0">
                <a:solidFill>
                  <a:srgbClr val="44257D"/>
                </a:solidFill>
                <a:latin typeface="Arial"/>
                <a:cs typeface="Arial"/>
              </a:rPr>
              <a:t> - 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everyone is invited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44257D"/>
                </a:solidFill>
                <a:latin typeface="Arial"/>
                <a:cs typeface="Arial"/>
              </a:rPr>
              <a:t>Make sure your people are heard</a:t>
            </a:r>
            <a:r>
              <a:rPr lang="en-GB" b="1" dirty="0">
                <a:solidFill>
                  <a:srgbClr val="44257D"/>
                </a:solidFill>
                <a:latin typeface="Arial"/>
                <a:cs typeface="Arial"/>
              </a:rPr>
              <a:t> -</a:t>
            </a:r>
            <a:r>
              <a:rPr lang="en-GB" sz="2800" b="1" dirty="0">
                <a:solidFill>
                  <a:srgbClr val="44257D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ask if they've got involved and if they know why it’s important to join the </a:t>
            </a: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Conversation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44257D"/>
                </a:solidFill>
                <a:latin typeface="Arial"/>
                <a:cs typeface="Arial"/>
              </a:rPr>
              <a:t>Get involved and tell people why the Conversations are different</a:t>
            </a:r>
            <a:r>
              <a:rPr lang="en-GB" b="1" dirty="0">
                <a:solidFill>
                  <a:srgbClr val="44257D"/>
                </a:solidFill>
                <a:latin typeface="Arial"/>
                <a:cs typeface="Arial"/>
              </a:rPr>
              <a:t> -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 this is an interactive, immediately insightful and dynamic </a:t>
            </a: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Conversation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CF00D-68CA-39CC-D484-48683CE1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032" y="6211848"/>
            <a:ext cx="3343742" cy="562053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2A63F81-591C-C9E8-FF27-086DDA1B4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74" y="230188"/>
            <a:ext cx="2108200" cy="6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cause you Matter Banner">
            <a:extLst>
              <a:ext uri="{FF2B5EF4-FFF2-40B4-BE49-F238E27FC236}">
                <a16:creationId xmlns:a16="http://schemas.microsoft.com/office/drawing/2014/main" id="{B319E003-7CC1-8A41-120E-7A6DD55CD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1D0F41-D85E-C731-058D-68DE389E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29" y="210343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becauseyoumatter.clevertogether.com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28DC2-8C86-2D8E-100B-627671523D15}"/>
              </a:ext>
            </a:extLst>
          </p:cNvPr>
          <p:cNvSpPr/>
          <p:nvPr/>
        </p:nvSpPr>
        <p:spPr>
          <a:xfrm>
            <a:off x="5314950" y="628649"/>
            <a:ext cx="1600200" cy="1590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F55B63-9DBA-1268-F887-8578C066F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128" y="670932"/>
            <a:ext cx="1507177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5E998BF89C24293497378239C7314" ma:contentTypeVersion="18" ma:contentTypeDescription="Create a new document." ma:contentTypeScope="" ma:versionID="f911ca17ff7fcc068549284facea37c2">
  <xsd:schema xmlns:xsd="http://www.w3.org/2001/XMLSchema" xmlns:xs="http://www.w3.org/2001/XMLSchema" xmlns:p="http://schemas.microsoft.com/office/2006/metadata/properties" xmlns:ns2="4a3f314a-fd67-4877-bb38-5bcad2045c2a" xmlns:ns3="6cf8b393-ac83-4c1b-9b82-fcd2eeefbd68" targetNamespace="http://schemas.microsoft.com/office/2006/metadata/properties" ma:root="true" ma:fieldsID="af3c2731402382da939ff5dd67f2f61c" ns2:_="" ns3:_="">
    <xsd:import namespace="4a3f314a-fd67-4877-bb38-5bcad2045c2a"/>
    <xsd:import namespace="6cf8b393-ac83-4c1b-9b82-fcd2eeefbd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f314a-fd67-4877-bb38-5bcad2045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dfe93f3-8a49-443f-ad6c-333b98c857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8b393-ac83-4c1b-9b82-fcd2eeefbd6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585222-40ff-4307-aa67-9b4bcaab7b13}" ma:internalName="TaxCatchAll" ma:showField="CatchAllData" ma:web="6cf8b393-ac83-4c1b-9b82-fcd2eeefbd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a3f314a-fd67-4877-bb38-5bcad2045c2a" xsi:nil="true"/>
    <TaxCatchAll xmlns="6cf8b393-ac83-4c1b-9b82-fcd2eeefbd68" xsi:nil="true"/>
    <lcf76f155ced4ddcb4097134ff3c332f xmlns="4a3f314a-fd67-4877-bb38-5bcad2045c2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9E7558-9341-4E27-BC6C-98FF798E4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3f314a-fd67-4877-bb38-5bcad2045c2a"/>
    <ds:schemaRef ds:uri="6cf8b393-ac83-4c1b-9b82-fcd2eeefbd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275990-28AF-4D91-807D-99FBE3EB53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D1746A-E08D-47B2-8BCC-2C5595E87C9F}">
  <ds:schemaRefs>
    <ds:schemaRef ds:uri="http://schemas.microsoft.com/office/2006/metadata/properties"/>
    <ds:schemaRef ds:uri="http://schemas.microsoft.com/office/infopath/2007/PartnerControls"/>
    <ds:schemaRef ds:uri="4a3f314a-fd67-4877-bb38-5bcad2045c2a"/>
    <ds:schemaRef ds:uri="6cf8b393-ac83-4c1b-9b82-fcd2eeefbd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448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Your briefing: Because You Matter Conversations</vt:lpstr>
      <vt:lpstr>What are the Because you Matter Conversations all about? </vt:lpstr>
      <vt:lpstr>How does it work? </vt:lpstr>
      <vt:lpstr>What happens with what is said?</vt:lpstr>
      <vt:lpstr>Why are we doing this?</vt:lpstr>
      <vt:lpstr>How do I get involved?</vt:lpstr>
      <vt:lpstr>Our ask of you</vt:lpstr>
      <vt:lpstr>becauseyoumatter.clevertogether.com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briefing: Because You Matter Conversations</dc:title>
  <dc:creator>Osama Ammar</dc:creator>
  <cp:lastModifiedBy>Osama Ammar</cp:lastModifiedBy>
  <cp:revision>29</cp:revision>
  <dcterms:created xsi:type="dcterms:W3CDTF">2023-10-09T05:23:32Z</dcterms:created>
  <dcterms:modified xsi:type="dcterms:W3CDTF">2024-01-03T12:48:54Z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0x0101005335E998BF89C24293497378239C7314</vt:lpwstr>
  </property>
  <property fmtid="{D5CDD505-2E9C-101B-9397-08002B2CF9AE}" pid="3" name="MediaServiceImageTags">
    <vt:lpwstr/>
  </property>
</Properties>
</file>